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14C7B-C682-47A7-B7B0-A9B0076D83C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9A4C6-FB9E-464E-ADC8-8AB2E3B74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4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6D8FE8-E5DF-4B6A-9C8D-94307DAE830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9A4C6-FB9E-464E-ADC8-8AB2E3B7483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9A4C6-FB9E-464E-ADC8-8AB2E3B7483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209A-A864-467C-83FC-532334482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pbprog.ru" TargetMode="External"/><Relationship Id="rId7" Type="http://schemas.openxmlformats.org/officeDocument/2006/relationships/image" Target="../media/image1.jpeg"/><Relationship Id="rId2" Type="http://schemas.openxmlformats.org/officeDocument/2006/relationships/hyperlink" Target="mailto:sales@pbprog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bprog.ru/" TargetMode="External"/><Relationship Id="rId5" Type="http://schemas.openxmlformats.org/officeDocument/2006/relationships/hyperlink" Target="http://&#1087;&#1088;&#1086;&#1075;&#1088;&#1072;&#1084;&#1084;&#1085;&#1099;&#1081;&#1094;&#1077;&#1085;&#1090;&#1088;.&#1088;&#1092;/" TargetMode="External"/><Relationship Id="rId4" Type="http://schemas.openxmlformats.org/officeDocument/2006/relationships/hyperlink" Target="mailto:mail@pbprog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bprog.ru/products/programs.php?SECTION_ID=99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osreestr.ru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rosreestr.ru/wps/portal/p/cc_ib_state_servic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214438" y="1857374"/>
            <a:ext cx="6848475" cy="300038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Инструкция по отправке через Портал </a:t>
            </a:r>
            <a:r>
              <a:rPr lang="ru-RU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Росреестра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 межевого плана 04 версии на постановку на кадастровый учет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00496" y="6000750"/>
            <a:ext cx="514350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b="1" i="1" kern="0" baseline="0" dirty="0" err="1" smtClean="0">
                <a:latin typeface="Book Antiqua" pitchFamily="18" charset="0"/>
              </a:rPr>
              <a:t>ПрограммныйЦентр.РФ</a:t>
            </a:r>
            <a:endParaRPr lang="ru-RU" b="1" i="1" kern="0" baseline="0" dirty="0" smtClean="0">
              <a:latin typeface="Book Antiqua" pitchFamily="18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b="1" i="1" kern="0" baseline="0" dirty="0" smtClean="0">
                <a:latin typeface="Book Antiqua" pitchFamily="18" charset="0"/>
              </a:rPr>
              <a:t>8-800-707-41-80</a:t>
            </a:r>
            <a:endParaRPr lang="ru-RU" b="1" i="1" kern="0" baseline="0" dirty="0">
              <a:latin typeface="Book Antiqua" pitchFamily="18" charset="0"/>
            </a:endParaRPr>
          </a:p>
        </p:txBody>
      </p:sp>
      <p:pic>
        <p:nvPicPr>
          <p:cNvPr id="4100" name="Picture 2" descr="C:\Мои документы\Web-сайт2\Техническое\Логотип 17102007-4 больше в 4 раза copy.jpg"/>
          <p:cNvPicPr>
            <a:picLocks noChangeAspect="1" noChangeArrowheads="1"/>
          </p:cNvPicPr>
          <p:nvPr/>
        </p:nvPicPr>
        <p:blipFill>
          <a:blip r:embed="rId3"/>
          <a:srcRect r="7507"/>
          <a:stretch>
            <a:fillRect/>
          </a:stretch>
        </p:blipFill>
        <p:spPr bwMode="auto">
          <a:xfrm>
            <a:off x="-1" y="0"/>
            <a:ext cx="3166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-27388"/>
            <a:ext cx="2697162" cy="88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000100" y="571480"/>
            <a:ext cx="6286544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55600" indent="179388">
              <a:spcBef>
                <a:spcPct val="20000"/>
              </a:spcBef>
              <a:buSzPct val="75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шаге 4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выполните проверку  введенных данных и нажмите  на кнопку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Подписать и отправить запрос»: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215106" cy="506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5715008" y="6215082"/>
            <a:ext cx="2071702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3"/>
          <p:cNvSpPr>
            <a:spLocks noChangeArrowheads="1"/>
          </p:cNvSpPr>
          <p:nvPr/>
        </p:nvSpPr>
        <p:spPr bwMode="auto">
          <a:xfrm>
            <a:off x="0" y="78581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714375" y="1357313"/>
            <a:ext cx="77152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 </a:t>
            </a:r>
          </a:p>
          <a:p>
            <a:pPr indent="355600" algn="ctr">
              <a:spcBef>
                <a:spcPts val="0"/>
              </a:spcBef>
              <a:defRPr/>
            </a:pPr>
            <a:r>
              <a:rPr lang="ru-RU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Презентация подготовлена сотрудниками Программного центра «Помощь образованию». По вопросам и по получению интересующей Вас информации обращайтесь: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defRPr/>
            </a:pPr>
            <a:endParaRPr lang="ru-RU" b="1" i="1" baseline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75" y="2857500"/>
          <a:ext cx="7929618" cy="3387267"/>
        </p:xfrm>
        <a:graphic>
          <a:graphicData uri="http://schemas.openxmlformats.org/drawingml/2006/table">
            <a:tbl>
              <a:tblPr/>
              <a:tblGrid>
                <a:gridCol w="3857625"/>
                <a:gridCol w="4071993"/>
              </a:tblGrid>
              <a:tr h="1433359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продаж: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sales@pbprog.ru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8-800-707-41-80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(звонок бесплатный),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(8332) 47-31-47, 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(8332) 62-81-41 (тел./факс/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автоотв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.),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(8) 912-82-731-47 (МТС).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45" marR="6784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Техническая поддержка: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help@pbprog.ru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8-800-505-31-47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(звонок бесплатный),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8(8332) 62-81-43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8(8332) 62-81-40,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(8) 922-915-0-940 (Мегафон-Урал),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45" marR="6784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программного центра: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Батищев Павел Сергеевич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Е-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mail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@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pbprog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.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ru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45" marR="6784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для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писем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Россия, 610000, Кировская обл.,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Киров, </a:t>
                      </a:r>
                      <a:b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Главпочтамт,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а/я 19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45" marR="6784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70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://</a:t>
                      </a:r>
                      <a:r>
                        <a:rPr kumimoji="0" lang="ru-RU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ПрограммныйЦентр.РФ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http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://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pbprog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.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ru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45" marR="6784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45" marR="6784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4282" name="Picture 2" descr="C:\Мои документы\Web-сайт2\Техническое\Логотип 17102007-4 больше в 4 раза copy.jpg"/>
          <p:cNvPicPr>
            <a:picLocks noChangeAspect="1" noChangeArrowheads="1"/>
          </p:cNvPicPr>
          <p:nvPr/>
        </p:nvPicPr>
        <p:blipFill>
          <a:blip r:embed="rId7"/>
          <a:srcRect r="7507"/>
          <a:stretch>
            <a:fillRect/>
          </a:stretch>
        </p:blipFill>
        <p:spPr bwMode="auto">
          <a:xfrm>
            <a:off x="0" y="0"/>
            <a:ext cx="34305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Текст 3"/>
          <p:cNvSpPr>
            <a:spLocks/>
          </p:cNvSpPr>
          <p:nvPr/>
        </p:nvSpPr>
        <p:spPr bwMode="auto">
          <a:xfrm>
            <a:off x="142875" y="1928813"/>
            <a:ext cx="40401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2400" b="1" dirty="0">
                <a:solidFill>
                  <a:srgbClr val="006666"/>
                </a:solidFill>
                <a:cs typeface="Arial" charset="0"/>
              </a:rPr>
              <a:t>Полигон: Технический план</a:t>
            </a:r>
          </a:p>
        </p:txBody>
      </p:sp>
      <p:sp>
        <p:nvSpPr>
          <p:cNvPr id="55299" name="Текст 5"/>
          <p:cNvSpPr>
            <a:spLocks/>
          </p:cNvSpPr>
          <p:nvPr/>
        </p:nvSpPr>
        <p:spPr bwMode="auto">
          <a:xfrm>
            <a:off x="4286248" y="1643063"/>
            <a:ext cx="460534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ru-RU" sz="1700" b="1" dirty="0">
              <a:latin typeface="Calibri" pitchFamily="34" charset="0"/>
            </a:endParaRPr>
          </a:p>
          <a:p>
            <a:pPr marL="825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2400" b="1" dirty="0">
                <a:solidFill>
                  <a:srgbClr val="006666"/>
                </a:solidFill>
              </a:rPr>
              <a:t>Полигон: </a:t>
            </a:r>
            <a:r>
              <a:rPr lang="ru-RU" sz="2400" b="1" dirty="0">
                <a:solidFill>
                  <a:srgbClr val="006666"/>
                </a:solidFill>
                <a:latin typeface="Calibri" pitchFamily="34" charset="0"/>
              </a:rPr>
              <a:t>Кадастровый инженер</a:t>
            </a:r>
          </a:p>
        </p:txBody>
      </p:sp>
      <p:sp>
        <p:nvSpPr>
          <p:cNvPr id="55300" name="Содержимое 4"/>
          <p:cNvSpPr>
            <a:spLocks/>
          </p:cNvSpPr>
          <p:nvPr/>
        </p:nvSpPr>
        <p:spPr bwMode="auto">
          <a:xfrm>
            <a:off x="500063" y="2643188"/>
            <a:ext cx="447516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 err="1">
                <a:latin typeface="Calibri" pitchFamily="34" charset="0"/>
              </a:rPr>
              <a:t>Техплан</a:t>
            </a:r>
            <a:r>
              <a:rPr lang="ru-RU" sz="2000" dirty="0">
                <a:latin typeface="Calibri" pitchFamily="34" charset="0"/>
              </a:rPr>
              <a:t> здания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 err="1">
                <a:latin typeface="Calibri" pitchFamily="34" charset="0"/>
              </a:rPr>
              <a:t>Техплан</a:t>
            </a:r>
            <a:r>
              <a:rPr lang="ru-RU" sz="2000" dirty="0">
                <a:latin typeface="Calibri" pitchFamily="34" charset="0"/>
              </a:rPr>
              <a:t> помещения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 err="1">
                <a:latin typeface="Calibri" pitchFamily="34" charset="0"/>
              </a:rPr>
              <a:t>Техплан</a:t>
            </a:r>
            <a:r>
              <a:rPr lang="ru-RU" sz="2000" dirty="0">
                <a:latin typeface="Calibri" pitchFamily="34" charset="0"/>
              </a:rPr>
              <a:t> сооружения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 err="1">
                <a:latin typeface="Calibri" pitchFamily="34" charset="0"/>
              </a:rPr>
              <a:t>Техплан</a:t>
            </a:r>
            <a:r>
              <a:rPr lang="ru-RU" sz="2000" dirty="0">
                <a:latin typeface="Calibri" pitchFamily="34" charset="0"/>
              </a:rPr>
              <a:t> строительства</a:t>
            </a:r>
            <a:br>
              <a:rPr lang="ru-RU" sz="2000" dirty="0">
                <a:latin typeface="Calibri" pitchFamily="34" charset="0"/>
              </a:rPr>
            </a:br>
            <a:endParaRPr lang="ru-RU" sz="2000" dirty="0">
              <a:latin typeface="Calibri" pitchFamily="34" charset="0"/>
            </a:endParaRP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>
                <a:latin typeface="Calibri" pitchFamily="34" charset="0"/>
              </a:rPr>
              <a:t>Техпаспорт ИЖС БТИ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>
                <a:latin typeface="Calibri" pitchFamily="34" charset="0"/>
              </a:rPr>
              <a:t>Техпаспорт помещения БТИ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>
                <a:latin typeface="Calibri" pitchFamily="34" charset="0"/>
              </a:rPr>
              <a:t>Техпаспорт объекта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>
                <a:latin typeface="Calibri" pitchFamily="34" charset="0"/>
              </a:rPr>
              <a:t>Техпаспорт помещения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>
                <a:latin typeface="Calibri" pitchFamily="34" charset="0"/>
              </a:rPr>
              <a:t>Смета кадастровых работ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endParaRPr lang="ru-RU" sz="2200" dirty="0">
              <a:latin typeface="Calibri" pitchFamily="34" charset="0"/>
            </a:endParaRPr>
          </a:p>
        </p:txBody>
      </p:sp>
      <p:sp>
        <p:nvSpPr>
          <p:cNvPr id="55301" name="Содержимое 6"/>
          <p:cNvSpPr>
            <a:spLocks/>
          </p:cNvSpPr>
          <p:nvPr/>
        </p:nvSpPr>
        <p:spPr bwMode="auto">
          <a:xfrm>
            <a:off x="5110163" y="2643188"/>
            <a:ext cx="40338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>
                <a:latin typeface="Calibri" pitchFamily="34" charset="0"/>
              </a:rPr>
              <a:t>Межевой план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>
                <a:latin typeface="Calibri" pitchFamily="34" charset="0"/>
              </a:rPr>
              <a:t>Карта план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>
                <a:latin typeface="Calibri" pitchFamily="34" charset="0"/>
              </a:rPr>
              <a:t>Проект межевания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>
                <a:latin typeface="Calibri" pitchFamily="34" charset="0"/>
              </a:rPr>
              <a:t>Полигон 2012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>
                <a:latin typeface="Calibri" pitchFamily="34" charset="0"/>
              </a:rPr>
              <a:t>Границы субъекта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>
                <a:latin typeface="Calibri" pitchFamily="34" charset="0"/>
              </a:rPr>
              <a:t>Смета межевания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>
                <a:latin typeface="Calibri" pitchFamily="34" charset="0"/>
              </a:rPr>
              <a:t>Градостроительный план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>
                <a:latin typeface="Calibri" pitchFamily="34" charset="0"/>
              </a:rPr>
              <a:t>Изменения кадастра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r>
              <a:rPr lang="ru-RU" sz="2000" dirty="0">
                <a:latin typeface="Calibri" pitchFamily="34" charset="0"/>
              </a:rPr>
              <a:t>Кадастровая оценка</a:t>
            </a:r>
          </a:p>
          <a:p>
            <a:pPr marL="273050" indent="-273050">
              <a:spcBef>
                <a:spcPts val="600"/>
              </a:spcBef>
              <a:buClr>
                <a:srgbClr val="003399"/>
              </a:buClr>
              <a:buSzPct val="90000"/>
              <a:buFontTx/>
              <a:buChar char="•"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39944" name="Picture 11" descr="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14813"/>
            <a:ext cx="8431212" cy="26987"/>
          </a:xfrm>
          <a:prstGeom prst="rect">
            <a:avLst/>
          </a:prstGeom>
          <a:solidFill>
            <a:srgbClr val="339966"/>
          </a:solidFill>
          <a:ln w="9525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55303" name="Заголовок 8"/>
          <p:cNvSpPr>
            <a:spLocks noGrp="1"/>
          </p:cNvSpPr>
          <p:nvPr>
            <p:ph type="title"/>
          </p:nvPr>
        </p:nvSpPr>
        <p:spPr>
          <a:xfrm>
            <a:off x="214313" y="1357313"/>
            <a:ext cx="8572500" cy="928687"/>
          </a:xfrm>
        </p:spPr>
        <p:txBody>
          <a:bodyPr>
            <a:normAutofit fontScale="90000"/>
          </a:bodyPr>
          <a:lstStyle/>
          <a:p>
            <a:pPr indent="358775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Для составления межевых планов, технических планов и для выполнения других кадастровых действий Вы можете воспользоваться  программами серии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«Полигон»: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pic>
        <p:nvPicPr>
          <p:cNvPr id="55304" name="Picture 2" descr="C:\Мои документы\Web-сайт2\Техническое\Логотип 17102007-4 больше в 4 раза copy.jpg"/>
          <p:cNvPicPr>
            <a:picLocks noChangeAspect="1" noChangeArrowheads="1"/>
          </p:cNvPicPr>
          <p:nvPr/>
        </p:nvPicPr>
        <p:blipFill>
          <a:blip r:embed="rId4"/>
          <a:srcRect r="7507"/>
          <a:stretch>
            <a:fillRect/>
          </a:stretch>
        </p:blipFill>
        <p:spPr bwMode="auto">
          <a:xfrm>
            <a:off x="0" y="0"/>
            <a:ext cx="34305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0"/>
            <a:ext cx="2768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214282" y="357166"/>
            <a:ext cx="407196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подачи на портале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сайте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rosreestr.ru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заявления о постановке на кадастровый учет в разделе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Электронные услуги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выберите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Подать заявление на кадастровый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»*.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elen\Desktop\Новая папка (2)\Новая папка (2)\02.pn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357430"/>
            <a:ext cx="2357454" cy="3866665"/>
          </a:xfrm>
          <a:prstGeom prst="rect">
            <a:avLst/>
          </a:prstGeom>
          <a:noFill/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642910" y="6357958"/>
            <a:ext cx="77153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*либо пройдите по ссылке: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https://rosreestr.ru/wps/portal/p/cc_ib_state_services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785794"/>
            <a:ext cx="4857784" cy="536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28596" y="214290"/>
            <a:ext cx="83582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1778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подачи заявления о ГКУ земельных участков заполните соответствующую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Выберите необходимый пункт «Подать заявление о ГКУ земельных участков»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лица 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юридического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лица*.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elen\Desktop\Новая папка (2)\Новая папка (2)\03.pn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r="893"/>
          <a:stretch>
            <a:fillRect/>
          </a:stretch>
        </p:blipFill>
        <p:spPr bwMode="auto">
          <a:xfrm>
            <a:off x="571472" y="1357298"/>
            <a:ext cx="7931422" cy="4429156"/>
          </a:xfrm>
          <a:prstGeom prst="rect">
            <a:avLst/>
          </a:prstGeom>
          <a:noFill/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642910" y="6215082"/>
            <a:ext cx="7715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*в данной презентации рассмотрен пример подачи заявления о ГКУ земельных участков для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физических лиц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юридических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лиц заявление заполняется аналогично.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/>
          </p:nvPr>
        </p:nvSpPr>
        <p:spPr>
          <a:xfrm>
            <a:off x="370781" y="258483"/>
            <a:ext cx="2757478" cy="1323439"/>
          </a:xfr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Book Antiqua" pitchFamily="18" charset="0"/>
              </a:rPr>
              <a:t>Заявление о ГКУ земельных участков</a:t>
            </a:r>
            <a:br>
              <a:rPr lang="ru-RU" sz="20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 Antiqua" pitchFamily="18" charset="0"/>
              </a:rPr>
              <a:t> (физические лица)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4854" y="500042"/>
            <a:ext cx="568710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2071678"/>
            <a:ext cx="2857520" cy="29731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355600" algn="l"/>
              </a:tabLs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Выполните шаг1: </a:t>
            </a:r>
          </a:p>
          <a:p>
            <a:pPr marL="180975" indent="-180975">
              <a:spcBef>
                <a:spcPct val="20000"/>
              </a:spcBef>
              <a:buSzPct val="75000"/>
              <a:buFont typeface="Wingdings" pitchFamily="2" charset="2"/>
              <a:buChar char="§"/>
              <a:tabLst>
                <a:tab pos="180975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укажите место постановки на учет, форму предоставления и способ получения кадастрового паспорта;</a:t>
            </a:r>
          </a:p>
          <a:p>
            <a:pPr marL="180975" indent="-180975">
              <a:spcBef>
                <a:spcPct val="20000"/>
              </a:spcBef>
              <a:buSzPct val="75000"/>
              <a:buFont typeface="Wingdings" pitchFamily="2" charset="2"/>
              <a:buChar char="§"/>
              <a:tabLst>
                <a:tab pos="180975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введите текст с картинки и нажмите на кнопку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Перейти к сведениям о заявителе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286644" y="6000768"/>
            <a:ext cx="1643074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42844" y="714356"/>
            <a:ext cx="2928958" cy="18097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indent="265113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355600" algn="l"/>
              </a:tabLs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Выполните шаг 2: </a:t>
            </a:r>
          </a:p>
          <a:p>
            <a:pPr marL="180975" indent="-180975">
              <a:spcBef>
                <a:spcPct val="20000"/>
              </a:spcBef>
              <a:buSzPct val="75000"/>
              <a:buFont typeface="Wingdings" pitchFamily="2" charset="2"/>
              <a:buChar char="§"/>
              <a:tabLst>
                <a:tab pos="180975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укажите сведения о заявителе (представителе заявителя), обязательно заполнив поля помеченные 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42852"/>
            <a:ext cx="5967402" cy="353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3954268"/>
            <a:ext cx="6000791" cy="270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57984" y="5143512"/>
            <a:ext cx="2286016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indent="265113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355600" algn="l"/>
              </a:tabLst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Если необходимо ввести сведения о представителе заявителя, то поставьте галочку «Представитель заявителя» и укажите данные</a:t>
            </a:r>
          </a:p>
        </p:txBody>
      </p:sp>
      <p:sp>
        <p:nvSpPr>
          <p:cNvPr id="7" name="Стрелка вправо 6"/>
          <p:cNvSpPr/>
          <p:nvPr/>
        </p:nvSpPr>
        <p:spPr>
          <a:xfrm rot="10642308" flipV="1">
            <a:off x="6361224" y="5581802"/>
            <a:ext cx="424901" cy="152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00042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20000"/>
              </a:spcBef>
              <a:buSzPct val="75000"/>
              <a:buFont typeface="Wingdings" pitchFamily="2" charset="2"/>
              <a:buChar char="§"/>
              <a:tabLst>
                <a:tab pos="180975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поставьте галочку«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согласен на передачу персональных данных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РосРеестр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нажмите на кнопку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Перейти к прилагаемым документам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82316"/>
            <a:ext cx="6072230" cy="488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6143636" y="6215082"/>
            <a:ext cx="2214578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595" y="2000240"/>
            <a:ext cx="744920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71538" y="428604"/>
            <a:ext cx="5286412" cy="9787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indent="265113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355600" algn="l"/>
              </a:tabLs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Выполните шаг 3: </a:t>
            </a:r>
          </a:p>
          <a:p>
            <a:pPr marL="180975" indent="-180975">
              <a:spcBef>
                <a:spcPct val="20000"/>
              </a:spcBef>
              <a:buSzPct val="75000"/>
              <a:buFont typeface="Wingdings" pitchFamily="2" charset="2"/>
              <a:buChar char="§"/>
              <a:tabLst>
                <a:tab pos="180975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прикрепите необходимые документы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помощью кнопки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Добавить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</p:txBody>
      </p:sp>
      <p:sp>
        <p:nvSpPr>
          <p:cNvPr id="4" name="Овал 3"/>
          <p:cNvSpPr/>
          <p:nvPr/>
        </p:nvSpPr>
        <p:spPr>
          <a:xfrm>
            <a:off x="1214414" y="3643314"/>
            <a:ext cx="928694" cy="2143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76142"/>
            <a:ext cx="6572296" cy="35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57224" y="253199"/>
            <a:ext cx="7858180" cy="15327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5113" indent="-265113">
              <a:spcBef>
                <a:spcPct val="20000"/>
              </a:spcBef>
              <a:buSzPct val="75000"/>
              <a:buFont typeface="Wingdings" pitchFamily="2" charset="2"/>
              <a:buChar char="§"/>
              <a:tabLst>
                <a:tab pos="180975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выберите вид документа и укажите наименование, номер и дату выдачи  документа;</a:t>
            </a:r>
          </a:p>
          <a:p>
            <a:pPr marL="265113" indent="-265113">
              <a:spcBef>
                <a:spcPct val="20000"/>
              </a:spcBef>
              <a:buSzPct val="75000"/>
              <a:buFont typeface="Wingdings" pitchFamily="2" charset="2"/>
              <a:buChar char="§"/>
              <a:tabLst>
                <a:tab pos="180975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поле «Файл (прилагаемый документ)» с помощью кнопки «Выберите файл»  приложите нужный файл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zip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-архива и нажмите кнопку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Сохранить»: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28662" y="5715016"/>
            <a:ext cx="7786742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175" indent="269875">
              <a:spcBef>
                <a:spcPct val="20000"/>
              </a:spcBef>
              <a:buSzPct val="75000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Межевой план должен быть приложен в виде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zip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-архива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в котором находятся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xml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-файл межевого плана, образы документов и файлы электронной подписи. </a:t>
            </a:r>
          </a:p>
        </p:txBody>
      </p:sp>
      <p:sp>
        <p:nvSpPr>
          <p:cNvPr id="5" name="Овал 4"/>
          <p:cNvSpPr/>
          <p:nvPr/>
        </p:nvSpPr>
        <p:spPr>
          <a:xfrm>
            <a:off x="3714744" y="5214950"/>
            <a:ext cx="1000132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000100" y="714356"/>
            <a:ext cx="621510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indent="361950">
              <a:spcBef>
                <a:spcPct val="20000"/>
              </a:spcBef>
              <a:buSzPct val="75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добавления всех необходимых документов  нажмите на кнопку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Перейти к проверке данных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7485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6143636" y="5000636"/>
            <a:ext cx="2286016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421</Words>
  <Application>Microsoft Office PowerPoint</Application>
  <PresentationFormat>Экран (4:3)</PresentationFormat>
  <Paragraphs>62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Инструкция по отправке через Портал Росреестра межевого плана 04 версии на постановку на кадастровый учет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Для составления межевых планов, технических планов и для выполнения других кадастровых действий Вы можете воспользоваться  программами серии  «Полигон»: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Инструкция по отправке через Портал Росреестра межевого плана 04 версии на постановку на кадастровыйучет </dc:title>
  <dc:creator>Елена</dc:creator>
  <cp:lastModifiedBy>Павел Батищев</cp:lastModifiedBy>
  <cp:revision>22</cp:revision>
  <dcterms:created xsi:type="dcterms:W3CDTF">2014-04-30T09:56:07Z</dcterms:created>
  <dcterms:modified xsi:type="dcterms:W3CDTF">2014-04-30T14:57:57Z</dcterms:modified>
</cp:coreProperties>
</file>